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  <p:bold r:id="rId11"/>
      <p:italic r:id="rId12"/>
    </p:embeddedFont>
    <p:embeddedFont>
      <p:font typeface="Roboto Slab" pitchFamily="2" charset="0"/>
      <p:regular r:id="rId13"/>
    </p:embeddedFont>
    <p:embeddedFont>
      <p:font typeface="Roboto Slab Light" pitchFamily="2" charset="0"/>
      <p:regular r:id="rId1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70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7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F1 Aracı Anatomisi: Mühendislik Dengelerinin Derinlemesine Analizi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2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Günkut KARAGÖZ    Ahmet Fuat EFE   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[1] Formula 1 Official Media, "F1 Car Technical Illustration," 2024.</a:t>
            </a:r>
            <a:endParaRPr lang="en-US" sz="175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70D8186-DC66-EFB4-CD39-F92FB0DB2C10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435"/>
            <a:ext cx="11458932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Ağırlık Dağılımı: Kritik Bileşenlerin Analizi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1885593"/>
            <a:ext cx="4108847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Güç Ünitesi: Ağırlık Lideri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7241" y="2532221"/>
            <a:ext cx="6933724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145 kg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ile güç ünitesi, aracın en ağır bileşenidir. Motor sadece performans kaynağı değil, aynı zamanda kütle merkezi optimizasyonunda kritik rol oynar.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3836551"/>
            <a:ext cx="493228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Monokok Şasi: Yapısal Omurga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87241" y="4483179"/>
            <a:ext cx="6933724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~95 kg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ağırlığındaki monokok, pilot güvenliğini sağlayan ve tüm bileşenleri entegre eden ana yapısal elemandır.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7241" y="5427702"/>
            <a:ext cx="4324350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Halo Sistemi: Hafif Koruma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87241" y="6074331"/>
            <a:ext cx="6933724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Hayati güvenlik elemanı olan Halo, titanyum alaşımı sayesinde sadece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~7 kg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ile maksimum korumayı minimal ağırlıkla sunar.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63" y="1913692"/>
            <a:ext cx="5523786" cy="329184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87241" y="7249358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[2] Formula 1 Technical Database, "Weight Distribution Analysis," 2024.</a:t>
            </a:r>
            <a:endParaRPr lang="en-US" sz="1750" dirty="0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F098773-A468-C5B5-84DA-78507399779F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7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Malzeme Mühendisliği: Performans ve Dayanıklılık Dengesi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9960"/>
            <a:ext cx="4196358" cy="4039791"/>
          </a:xfrm>
          <a:prstGeom prst="roundRect">
            <a:avLst>
              <a:gd name="adj" fmla="val 842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76677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95382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674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Alaşımlı Çelik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644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~150 kg toplam ağırlık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0604" y="46634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iç aksamı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0604" y="510563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Dişli sistemleri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0604" y="554783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Yüksek stres bağlantıları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0604" y="59900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Kritik yük taşıyan noktalar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16962" y="2539960"/>
            <a:ext cx="4196358" cy="4039791"/>
          </a:xfrm>
          <a:prstGeom prst="roundRect">
            <a:avLst>
              <a:gd name="adj" fmla="val 842"/>
            </a:avLst>
          </a:prstGeom>
          <a:solidFill>
            <a:srgbClr val="3F465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766774"/>
            <a:ext cx="680442" cy="680442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2953822"/>
            <a:ext cx="306110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43776" y="3674031"/>
            <a:ext cx="3457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Karbon Fiber Kompozitler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5443776" y="41644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~190 kg toplam ağırlık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5443776" y="46634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Monokok şasi yapısı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5443776" y="510563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Aerodinamik paneller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443776" y="554783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Kanat elemanları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5443776" y="59900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Yapısal hafifletme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9640133" y="2539960"/>
            <a:ext cx="4196358" cy="4039791"/>
          </a:xfrm>
          <a:prstGeom prst="roundRect">
            <a:avLst>
              <a:gd name="adj" fmla="val 842"/>
            </a:avLst>
          </a:prstGeom>
          <a:solidFill>
            <a:srgbClr val="3F465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2766774"/>
            <a:ext cx="680442" cy="680442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2953822"/>
            <a:ext cx="306110" cy="30611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9866948" y="3674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Titanyum ve Diğer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9866948" y="41644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Özel uygulamalar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9866948" y="46634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Güvenlik sistemleri (Halo)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9866948" y="510563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Süspansiyon bileşenleri</a:t>
            </a:r>
            <a:endParaRPr lang="en-US" sz="1750" dirty="0"/>
          </a:p>
        </p:txBody>
      </p:sp>
      <p:sp>
        <p:nvSpPr>
          <p:cNvPr id="28" name="Text 20"/>
          <p:cNvSpPr/>
          <p:nvPr/>
        </p:nvSpPr>
        <p:spPr>
          <a:xfrm>
            <a:off x="9866948" y="554783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Termal yönetim</a:t>
            </a:r>
            <a:endParaRPr lang="en-US" sz="1750" dirty="0"/>
          </a:p>
        </p:txBody>
      </p:sp>
      <p:sp>
        <p:nvSpPr>
          <p:cNvPr id="29" name="Text 21"/>
          <p:cNvSpPr/>
          <p:nvPr/>
        </p:nvSpPr>
        <p:spPr>
          <a:xfrm>
            <a:off x="9866948" y="599003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Hibrit malzeme çözümleri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793790" y="68349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aracı, metalik dayanıklılık ile kompozit hafiflik arasındaki hassas mühendislik dengesinin kristalize olmuş halidir. Her malzeme, spesifik mekanik ve termal gereksinimler doğrultusunda optimize edilmiştir.</a:t>
            </a:r>
            <a:endParaRPr lang="en-US" sz="1750" dirty="0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21BD92FE-171C-1BB1-AC4A-5FF4660B9B20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90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Sistem Karmaşıklığı: Parça Sayılarının Kategori Analizi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3538"/>
            <a:ext cx="3466624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43538"/>
            <a:ext cx="2079903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0435" y="3543538"/>
            <a:ext cx="5219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60%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10395"/>
            <a:ext cx="3112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Aerodinamik Sistemler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ana parça grubu ile en karmaşık kategori: ön/arka kanatlar, taban, difüzör, barge board ve çeşitli aero detaylar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543538"/>
            <a:ext cx="3475315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43538"/>
            <a:ext cx="1737598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81229" y="3543538"/>
            <a:ext cx="513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411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Motor ve Mekanik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 biri 5'er parça grubu: güç ünitesi bileşenleri ve süspansiyon elemanları, hidrolik sistemler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3543538"/>
            <a:ext cx="3508177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43538"/>
            <a:ext cx="350758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356193" y="3543538"/>
            <a:ext cx="4804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411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Şasi ve Güvenlik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 sayıda ama kritik: monokok ve Halo gibi tek parça grupları, maksimum güvenilirlik odaklı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446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Aerodinamik, hava akışını nanometre hassasiyetle yönetmek için en detaylı mühendislik gerektirir. Her yüzey, CFD simülasyonları ve rüzgar tüneli testleriyle optimize edilir.</a:t>
            </a:r>
            <a:endParaRPr lang="en-US" sz="1750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ACD69FC-DF73-C3EF-2ACA-CC696B0507CD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073"/>
            <a:ext cx="12913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Aerodinamik Strateji: Downforce Optimizasyonu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7164"/>
            <a:ext cx="6244709" cy="5124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0488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Tasarım Felsefesi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270093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aerodinamiği iki temel direk üzerine kurulmuştur: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Downforce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(yüksek yere basma kuvveti) ve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Ground Effect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(zemin etkisi) tasarımları, her biri %28.6 oranla dengeli dağılım gösterir.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3566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Mühendislik Yaklaşımı: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Düzlük hızından (low drag) ziyade viraj performansı (downforce) önceliklidir. Ground effect, modern regülasyonlarla birlikte tekrar ön plana çıkmıştır.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6493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Soğutma ve düşük sürüklenme, aerodinamik paketin kritik ama ikincil optimizasyon parametreleridir.</a:t>
            </a:r>
            <a:endParaRPr lang="en-US" sz="1750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705C7E9-FA31-B9E6-5CA4-A5A2D38BFE6D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653" y="670917"/>
            <a:ext cx="6748820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Sonuç: Mühendislik Harikası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5653" y="158162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53" y="1893332"/>
            <a:ext cx="378428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5653" y="2037517"/>
            <a:ext cx="331017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Güç Ünitesi Temelli Tasarım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75653" y="2463403"/>
            <a:ext cx="3784283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145 kg'lık güç ünitesi etrafında organize edilmiş kütle dağılımı ve termal yönetim stratejisi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156865" y="158162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865" y="1893332"/>
            <a:ext cx="378428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56865" y="2037517"/>
            <a:ext cx="28141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Karbon Fiber Hafifletme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0156865" y="2463403"/>
            <a:ext cx="3784283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~190 kg kompozit malzeme ile yapısal mukavemet ve minimum ağırlık dengesinin optimizasyonu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175653" y="3753088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53" y="4045148"/>
            <a:ext cx="776549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75653" y="4208978"/>
            <a:ext cx="32169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Aerodinamik Dominasyonu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175653" y="4634865"/>
            <a:ext cx="776549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parça grubundan oluşan karmaşık aero paket, downforce ve ground effect odaklı viraj performansı sağlar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471047" y="5855494"/>
            <a:ext cx="7470100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F1 aracı, ağırlık optimizasyonu, malzeme bilimi ve aerodinamik mükemmelliğin sentezlendiği, her gramın ve her yüzeyin bilinçli mühendislik kararlarıyla şekillendiği bir performans platformudur.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6175653" y="5594747"/>
            <a:ext cx="22860" cy="1388031"/>
          </a:xfrm>
          <a:prstGeom prst="rect">
            <a:avLst/>
          </a:prstGeom>
          <a:solidFill>
            <a:srgbClr val="66A8EE"/>
          </a:solidFill>
          <a:ln/>
        </p:spPr>
      </p:sp>
      <p:sp>
        <p:nvSpPr>
          <p:cNvPr id="18" name="Text 12"/>
          <p:cNvSpPr/>
          <p:nvPr/>
        </p:nvSpPr>
        <p:spPr>
          <a:xfrm>
            <a:off x="6175653" y="7243524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[1] Formula 1 Official Photography, "Formula 1 Car in Action," 2024.</a:t>
            </a:r>
            <a:endParaRPr lang="en-US" sz="1550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DB1990A7-C868-34EC-4EEE-83032FCD3211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977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ADD8E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Kaynaklar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6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aracı mühendisliği hakkında akademik ve teknik kaynaklar listesi. IEEE formatında profesyonel bir kaynakça aşağıda sunulmuştur: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0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[1] Fédération Internationale de l'Automobile, "FIA Formula 1 Technical Regulations 2024," Paris, France, 2024.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628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[2] P. Wright, </a:t>
            </a: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 1: The Technical Story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Warrendale, PA: SAE International, 2018.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[3] J. Katz, </a:t>
            </a: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Race Car Aerodynamics: Designing for Speed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New York, NY: McGraw-Hill Education, 2016.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7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[4] R. Stone and J. Ball, </a:t>
            </a: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Automotive Engineering Fundamentals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Warrendale, PA: SAE International, 2019.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9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[5] S. V. Hoa, </a:t>
            </a: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Composite Materials in Automotive Industry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Cambridge, UK: Woodhead Publishing, 2020.</a:t>
            </a:r>
            <a:endParaRPr lang="en-US" sz="1750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D7852C4-0B6B-1B81-3BC5-052E7F3EC1B0}"/>
              </a:ext>
            </a:extLst>
          </p:cNvPr>
          <p:cNvSpPr/>
          <p:nvPr/>
        </p:nvSpPr>
        <p:spPr>
          <a:xfrm>
            <a:off x="12811874" y="7623425"/>
            <a:ext cx="1715784" cy="60617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646</Words>
  <Application>Microsoft Office PowerPoint</Application>
  <PresentationFormat>Özel</PresentationFormat>
  <Paragraphs>73</Paragraphs>
  <Slides>7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Roboto Slab</vt:lpstr>
      <vt:lpstr>Roboto</vt:lpstr>
      <vt:lpstr>Roboto Slab Light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Günkut KARAGÖZ</dc:creator>
  <cp:lastModifiedBy>Günkut KARAGÖZ</cp:lastModifiedBy>
  <cp:revision>2</cp:revision>
  <dcterms:created xsi:type="dcterms:W3CDTF">2025-12-17T19:22:00Z</dcterms:created>
  <dcterms:modified xsi:type="dcterms:W3CDTF">2026-01-07T21:27:19Z</dcterms:modified>
</cp:coreProperties>
</file>